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0" r:id="rId4"/>
    <p:sldId id="262" r:id="rId5"/>
    <p:sldId id="264" r:id="rId6"/>
    <p:sldId id="266" r:id="rId7"/>
    <p:sldId id="265" r:id="rId8"/>
    <p:sldId id="267" r:id="rId9"/>
    <p:sldId id="272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49"/>
    <p:restoredTop sz="94686"/>
  </p:normalViewPr>
  <p:slideViewPr>
    <p:cSldViewPr snapToGrid="0">
      <p:cViewPr varScale="1">
        <p:scale>
          <a:sx n="96" d="100"/>
          <a:sy n="96" d="100"/>
        </p:scale>
        <p:origin x="16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0C249-CFF4-8549-9C1D-83533EF6B8ED}" type="datetimeFigureOut">
              <a:rPr lang="en-US" smtClean="0"/>
              <a:t>9/25/24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9E587-C2E9-8941-8108-1A76FC0A7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6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64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FC13D-C485-B9D3-99EA-D80E4E9A9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D7B23-2526-2A0B-6932-F92267ADD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94BDB-E7E5-9910-C3EE-41DBC544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03192-56E2-5809-7472-0D7F875DE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B67CD-EF3F-F857-D34F-777CACF3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48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7BE6-9453-29ED-002A-FEE3A328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68097-9D96-7737-81FC-C8D04570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4BA2E-E4E4-9C71-BA90-B81529C5F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99529-4F7C-0023-1CBA-378E4F29F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889C-7082-9C58-C006-A02D0F0E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2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DCA38A-5858-C061-82D2-23AB59B0EA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AB83F-1485-4E39-161D-4AD3FF883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7C601-0843-EE91-EFA1-39AC6035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99449-2C62-2B36-2F54-8C14C84F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EBC43-AC1F-1AFF-9D37-9D0514CA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1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7195-1EBD-7BCB-3B5A-91AACBD3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9648-3F9A-316C-87DB-7EE7798CA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FCF31-6117-AB6E-42EC-0CB56F2D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4C68E-F23A-A75B-5E8F-82B7E013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7C07-39A5-0102-8B7C-D54FFEEA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5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FBF1-3B26-85B7-5B23-196D6D7AC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F26AA-12EA-8ABD-6EFD-D08F49B2D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8597-67E3-8944-18DE-66DCE81A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04062-2D0B-BCFF-2512-CEB2B699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F9974-00DC-799D-5A39-8C4455F5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E502-6CAF-3BF5-BD6B-065D6AAC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FD2C5-EA3F-B247-6115-694CB50A2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C6E22-BDC4-EA3F-0157-4E70E0CA8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55765-826E-C08A-B1AE-7D0450E7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9/25/24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0ED42-71C9-96FD-9AC7-BBBB1E805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98970-A713-3810-1656-9A497405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97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EFE3-7F3D-1B88-EFDA-38CEB249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9FB26-F14D-71C1-7811-FFF97C320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A1E4B-1C15-4FB7-4E18-041EB41BC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C11D1-5A46-1743-FF30-5B7AA7714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9A520-D677-A0EC-79D6-F04D6C484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3BA99-897A-0500-AE48-09E7B8C2C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9/25/24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3C3F4-F2F2-C2AF-D951-2143C2AC1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81BF2-C18C-5BCE-8867-97369A7E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1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803A-82FE-540F-04AD-04E5BC92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AE2E6-A597-C016-7335-DDE3857C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9/25/24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6C399-5561-EB63-F9FA-82FD2E4F8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7DC75-D761-8046-6EA3-3C54C660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46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0F3204-AE45-9D32-CF50-26F1909D7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9/25/24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BD95A8-B2D5-EADB-1C47-FFB192604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0A1BD-7287-A602-D01E-2E738D41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8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6E0CD-2F46-6818-C3F0-CCADAB2C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ADD57-4C79-D6D0-FB66-51CEFBADB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B58AD-4B41-DA2A-70C5-3099BAA4B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3F0C8-41B5-BA77-0536-8BA68ED0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9/25/24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776A6-8636-3E77-9BE8-DADC09DBE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6611F-C2E8-BD14-00A5-38A56CB2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7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ACF2-120D-5B4B-92E9-D6DDDB6E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334234-27D3-8B30-B909-03E904DB2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FF481E-39C7-E276-5FEC-6132C3F16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7F9A7-9755-B9B9-95CC-5F76F16D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9/25/24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77145-B00A-818B-C157-539D3396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9EE6A-0692-79C1-4E2E-81960BE4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5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DBBABD-0DF4-6ADE-361D-4FAE2F6C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65B5A-9A96-CA1E-DE77-1E1269C1B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B0F49-17FE-CF85-22D1-CF2C477339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9B49C-C8FD-4344-8CD3-ED4C91409D68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5ABE4-2438-57F3-F77E-B272A49E8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F92FD-D28C-396F-E86B-DDBB7E4D4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9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C80CB-850D-B57D-2885-24D9CC950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Lecture 7</a:t>
            </a:r>
            <a:br>
              <a:rPr lang="en-US" dirty="0"/>
            </a:br>
            <a:r>
              <a:rPr lang="en-US" dirty="0"/>
              <a:t>Edge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925AB-516E-BA4C-6AB2-FAA041E78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ECE 1390/2390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C38684-6581-9EC5-87BC-F2A291A12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981" y="3429000"/>
            <a:ext cx="5205963" cy="316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5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6C8D8-F6B7-9DC2-D602-A7355071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0"/>
            <a:ext cx="10515600" cy="1325563"/>
          </a:xfrm>
        </p:spPr>
        <p:txBody>
          <a:bodyPr/>
          <a:lstStyle/>
          <a:p>
            <a:r>
              <a:rPr lang="en-US" dirty="0"/>
              <a:t>Laplace (2</a:t>
            </a:r>
            <a:r>
              <a:rPr lang="en-US" baseline="30000" dirty="0"/>
              <a:t>nd</a:t>
            </a:r>
            <a:r>
              <a:rPr lang="en-US" dirty="0"/>
              <a:t> derivative)</a:t>
            </a:r>
          </a:p>
        </p:txBody>
      </p:sp>
      <p:pic>
        <p:nvPicPr>
          <p:cNvPr id="5" name="Content Placeholder 4" descr="A diagram of a radio&#10;&#10;Description automatically generated with medium confidence">
            <a:extLst>
              <a:ext uri="{FF2B5EF4-FFF2-40B4-BE49-F238E27FC236}">
                <a16:creationId xmlns:a16="http://schemas.microsoft.com/office/drawing/2014/main" id="{A63B1746-775E-DA46-2EB0-EE0B1E995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2893" t="-1" b="66096"/>
          <a:stretch/>
        </p:blipFill>
        <p:spPr>
          <a:xfrm>
            <a:off x="2623930" y="992241"/>
            <a:ext cx="5049079" cy="3177586"/>
          </a:xfrm>
        </p:spPr>
      </p:pic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3D271EEC-BCEC-6767-4656-B289DBBB1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689" y="2792896"/>
            <a:ext cx="3253740" cy="2169160"/>
          </a:xfrm>
          <a:prstGeom prst="rect">
            <a:avLst/>
          </a:prstGeom>
        </p:spPr>
      </p:pic>
      <p:pic>
        <p:nvPicPr>
          <p:cNvPr id="3" name="Content Placeholder 4" descr="A diagram of a radio&#10;&#10;Description automatically generated with medium confidence">
            <a:extLst>
              <a:ext uri="{FF2B5EF4-FFF2-40B4-BE49-F238E27FC236}">
                <a16:creationId xmlns:a16="http://schemas.microsoft.com/office/drawing/2014/main" id="{F8B3DFBF-240B-ADE4-FD38-E9F2AC5B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97" t="50367" b="15533"/>
          <a:stretch/>
        </p:blipFill>
        <p:spPr>
          <a:xfrm>
            <a:off x="2802835" y="3911130"/>
            <a:ext cx="4870174" cy="2946870"/>
          </a:xfrm>
          <a:prstGeom prst="rect">
            <a:avLst/>
          </a:prstGeom>
        </p:spPr>
      </p:pic>
      <p:pic>
        <p:nvPicPr>
          <p:cNvPr id="4" name="Picture 3" descr="Several different types of electronics&#10;&#10;Description automatically generated with medium confidence">
            <a:extLst>
              <a:ext uri="{FF2B5EF4-FFF2-40B4-BE49-F238E27FC236}">
                <a16:creationId xmlns:a16="http://schemas.microsoft.com/office/drawing/2014/main" id="{26FA00C8-EDA5-A5D7-5EE2-87B6B082F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87" y="2778996"/>
            <a:ext cx="2474843" cy="23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0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17D47-3B9F-685A-1F4B-04C2BC75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717"/>
            <a:ext cx="10515600" cy="1325563"/>
          </a:xfrm>
        </p:spPr>
        <p:txBody>
          <a:bodyPr/>
          <a:lstStyle/>
          <a:p>
            <a:r>
              <a:rPr lang="en-US" dirty="0"/>
              <a:t>Types of edges</a:t>
            </a:r>
          </a:p>
        </p:txBody>
      </p:sp>
      <p:pic>
        <p:nvPicPr>
          <p:cNvPr id="5" name="Content Placeholder 4" descr="A line with a black arrow pointing up&#10;&#10;Description automatically generated with medium confidence">
            <a:extLst>
              <a:ext uri="{FF2B5EF4-FFF2-40B4-BE49-F238E27FC236}">
                <a16:creationId xmlns:a16="http://schemas.microsoft.com/office/drawing/2014/main" id="{4B8317CF-4C12-0028-C950-17C5D0167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1" y="4609424"/>
            <a:ext cx="5257800" cy="1561065"/>
          </a:xfrm>
        </p:spPr>
      </p:pic>
      <p:pic>
        <p:nvPicPr>
          <p:cNvPr id="7" name="Picture 6" descr="A black line with a curved line&#10;&#10;Description automatically generated">
            <a:extLst>
              <a:ext uri="{FF2B5EF4-FFF2-40B4-BE49-F238E27FC236}">
                <a16:creationId xmlns:a16="http://schemas.microsoft.com/office/drawing/2014/main" id="{C46568C6-F5A4-3E1D-7A10-07F5624EC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5340"/>
            <a:ext cx="4846320" cy="1907382"/>
          </a:xfrm>
          <a:prstGeom prst="rect">
            <a:avLst/>
          </a:prstGeom>
        </p:spPr>
      </p:pic>
      <p:pic>
        <p:nvPicPr>
          <p:cNvPr id="9" name="Picture 8" descr="A line with black text&#10;&#10;Description automatically generated">
            <a:extLst>
              <a:ext uri="{FF2B5EF4-FFF2-40B4-BE49-F238E27FC236}">
                <a16:creationId xmlns:a16="http://schemas.microsoft.com/office/drawing/2014/main" id="{933B2FB2-60A7-4F9A-1B12-1514BCF1B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4388669"/>
            <a:ext cx="5013960" cy="1781820"/>
          </a:xfrm>
          <a:prstGeom prst="rect">
            <a:avLst/>
          </a:prstGeom>
        </p:spPr>
      </p:pic>
      <p:pic>
        <p:nvPicPr>
          <p:cNvPr id="11" name="Picture 10" descr="A diagram of a curve going down&#10;&#10;Description automatically generated">
            <a:extLst>
              <a:ext uri="{FF2B5EF4-FFF2-40B4-BE49-F238E27FC236}">
                <a16:creationId xmlns:a16="http://schemas.microsoft.com/office/drawing/2014/main" id="{94B19E74-A06D-407C-67AC-9336EDB92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080" y="1323240"/>
            <a:ext cx="6202680" cy="210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01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3C6E-00D7-C876-88B2-69B91D42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Sobel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67AFF7-27AA-6871-A21C-5A121C2F9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076" y="2514597"/>
            <a:ext cx="5179341" cy="3713163"/>
          </a:xfrm>
        </p:spPr>
      </p:pic>
      <p:pic>
        <p:nvPicPr>
          <p:cNvPr id="7" name="Picture 6" descr="A square root of a mathematical equation&#10;&#10;Description automatically generated">
            <a:extLst>
              <a:ext uri="{FF2B5EF4-FFF2-40B4-BE49-F238E27FC236}">
                <a16:creationId xmlns:a16="http://schemas.microsoft.com/office/drawing/2014/main" id="{C1337CB4-B688-7EE0-466D-755082EF6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279" y="5037965"/>
            <a:ext cx="3309075" cy="1215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2839C6-C859-0ED7-F2EC-106DCB5F1EEA}"/>
              </a:ext>
            </a:extLst>
          </p:cNvPr>
          <p:cNvSpPr txBox="1"/>
          <p:nvPr/>
        </p:nvSpPr>
        <p:spPr>
          <a:xfrm>
            <a:off x="559347" y="1779478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Low-pass filter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959888-95AF-72B4-8234-D39565A63272}"/>
              </a:ext>
            </a:extLst>
          </p:cNvPr>
          <p:cNvSpPr txBox="1"/>
          <p:nvPr/>
        </p:nvSpPr>
        <p:spPr>
          <a:xfrm>
            <a:off x="1871274" y="1779477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High-pass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35BAF-91C0-513C-E7F1-D988137FD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253" y="148050"/>
            <a:ext cx="3768550" cy="2164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7EF964-8118-A7E7-C6EF-2CDB81067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253" y="2425808"/>
            <a:ext cx="3768550" cy="228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42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8CBE-0F72-CA2C-6465-DC792C69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Prewitt filter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D17EAEE-67B5-D8F5-E382-2FC02581A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40" y="2100913"/>
            <a:ext cx="5613400" cy="3771900"/>
          </a:xfrm>
          <a:prstGeom prst="rect">
            <a:avLst/>
          </a:prstGeom>
        </p:spPr>
      </p:pic>
      <p:pic>
        <p:nvPicPr>
          <p:cNvPr id="6" name="Picture 5" descr="A square root of a mathematical equation&#10;&#10;Description automatically generated">
            <a:extLst>
              <a:ext uri="{FF2B5EF4-FFF2-40B4-BE49-F238E27FC236}">
                <a16:creationId xmlns:a16="http://schemas.microsoft.com/office/drawing/2014/main" id="{A4128E56-F679-5413-C82E-89AD3F57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219" y="5253689"/>
            <a:ext cx="3374399" cy="1239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3F5C35-B47A-8954-0CDC-04EA0DE9A791}"/>
              </a:ext>
            </a:extLst>
          </p:cNvPr>
          <p:cNvSpPr txBox="1"/>
          <p:nvPr/>
        </p:nvSpPr>
        <p:spPr>
          <a:xfrm>
            <a:off x="940347" y="145631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smooth 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262A9-9677-3B73-A52D-BF73F92A5740}"/>
              </a:ext>
            </a:extLst>
          </p:cNvPr>
          <p:cNvSpPr txBox="1"/>
          <p:nvPr/>
        </p:nvSpPr>
        <p:spPr>
          <a:xfrm>
            <a:off x="4383613" y="145631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AA9816-6158-E02F-3FA6-FC5E3F699D08}"/>
                  </a:ext>
                </a:extLst>
              </p:cNvPr>
              <p:cNvSpPr txBox="1"/>
              <p:nvPr/>
            </p:nvSpPr>
            <p:spPr>
              <a:xfrm>
                <a:off x="1452250" y="2512868"/>
                <a:ext cx="1871794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AA9816-6158-E02F-3FA6-FC5E3F699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250" y="2512868"/>
                <a:ext cx="1871794" cy="730777"/>
              </a:xfrm>
              <a:prstGeom prst="rect">
                <a:avLst/>
              </a:prstGeom>
              <a:blipFill>
                <a:blip r:embed="rId4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952724-AEF5-8B9E-A2EC-C2BB5B6CC6BD}"/>
                  </a:ext>
                </a:extLst>
              </p:cNvPr>
              <p:cNvSpPr txBox="1"/>
              <p:nvPr/>
            </p:nvSpPr>
            <p:spPr>
              <a:xfrm>
                <a:off x="1452250" y="4469016"/>
                <a:ext cx="1871794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952724-AEF5-8B9E-A2EC-C2BB5B6CC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250" y="4469016"/>
                <a:ext cx="1871794" cy="730777"/>
              </a:xfrm>
              <a:prstGeom prst="rect">
                <a:avLst/>
              </a:prstGeom>
              <a:blipFill>
                <a:blip r:embed="rId5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6668BA8-8555-CF19-F8F9-2B230FFA1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2068" y="2664085"/>
            <a:ext cx="3768550" cy="2258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D0853F-273D-CCB0-50F0-61D1FA8AE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2068" y="148388"/>
            <a:ext cx="3768550" cy="216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4370-BAF7-DA6D-BC17-47E4F153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Robinson filter</a:t>
            </a:r>
          </a:p>
        </p:txBody>
      </p:sp>
      <p:pic>
        <p:nvPicPr>
          <p:cNvPr id="5" name="Content Placeholder 4" descr="A compass and map of different directions&#10;&#10;Description automatically generated with medium confidence">
            <a:extLst>
              <a:ext uri="{FF2B5EF4-FFF2-40B4-BE49-F238E27FC236}">
                <a16:creationId xmlns:a16="http://schemas.microsoft.com/office/drawing/2014/main" id="{E79144E5-493C-2191-0F90-125876DCD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75" y="2217106"/>
            <a:ext cx="6226781" cy="4148325"/>
          </a:xfrm>
        </p:spPr>
      </p:pic>
      <p:pic>
        <p:nvPicPr>
          <p:cNvPr id="3" name="Content Placeholder 4" descr="A black and white image of a machine&#10;&#10;Description automatically generated">
            <a:extLst>
              <a:ext uri="{FF2B5EF4-FFF2-40B4-BE49-F238E27FC236}">
                <a16:creationId xmlns:a16="http://schemas.microsoft.com/office/drawing/2014/main" id="{F98D91FF-BBE7-D5AF-81C6-84B911760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068" y="2530037"/>
            <a:ext cx="3857410" cy="2205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8CED17-4C1E-19B2-966B-1685E6F7B2B5}"/>
                  </a:ext>
                </a:extLst>
              </p:cNvPr>
              <p:cNvSpPr txBox="1"/>
              <p:nvPr/>
            </p:nvSpPr>
            <p:spPr>
              <a:xfrm>
                <a:off x="7641631" y="5043968"/>
                <a:ext cx="1878150" cy="14368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8CED17-4C1E-19B2-966B-1685E6F7B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631" y="5043968"/>
                <a:ext cx="1878150" cy="1436868"/>
              </a:xfrm>
              <a:prstGeom prst="rect">
                <a:avLst/>
              </a:prstGeom>
              <a:blipFill>
                <a:blip r:embed="rId4"/>
                <a:stretch>
                  <a:fillRect l="-11409" t="-66087" r="-13423" b="-11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72E7FCD-1E74-000D-9786-B6AFAAA13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068" y="148388"/>
            <a:ext cx="3768550" cy="216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90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ED20-EC5E-0A79-E2B6-7F92E7B9B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Kirsch Edge Filter</a:t>
            </a:r>
          </a:p>
        </p:txBody>
      </p:sp>
      <p:pic>
        <p:nvPicPr>
          <p:cNvPr id="5" name="Content Placeholder 4" descr="A diagram of a map&#10;&#10;Description automatically generated with medium confidence">
            <a:extLst>
              <a:ext uri="{FF2B5EF4-FFF2-40B4-BE49-F238E27FC236}">
                <a16:creationId xmlns:a16="http://schemas.microsoft.com/office/drawing/2014/main" id="{2BA3A6F3-D0D0-E8CC-4314-DCC7E9BB0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208" y="1951831"/>
            <a:ext cx="4987184" cy="4351338"/>
          </a:xfrm>
        </p:spPr>
      </p:pic>
      <p:pic>
        <p:nvPicPr>
          <p:cNvPr id="7" name="Picture 6" descr="A black and white image of a machine&#10;&#10;Description automatically generated">
            <a:extLst>
              <a:ext uri="{FF2B5EF4-FFF2-40B4-BE49-F238E27FC236}">
                <a16:creationId xmlns:a16="http://schemas.microsoft.com/office/drawing/2014/main" id="{BBEAC13B-C2D1-3D53-CB46-22651E3A4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068" y="2530037"/>
            <a:ext cx="3768550" cy="2311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46B9F5-C3EF-AF27-DA95-C2691374F896}"/>
                  </a:ext>
                </a:extLst>
              </p:cNvPr>
              <p:cNvSpPr txBox="1"/>
              <p:nvPr/>
            </p:nvSpPr>
            <p:spPr>
              <a:xfrm>
                <a:off x="7641631" y="5043968"/>
                <a:ext cx="1878150" cy="14368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46B9F5-C3EF-AF27-DA95-C2691374F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631" y="5043968"/>
                <a:ext cx="1878150" cy="1436868"/>
              </a:xfrm>
              <a:prstGeom prst="rect">
                <a:avLst/>
              </a:prstGeom>
              <a:blipFill>
                <a:blip r:embed="rId4"/>
                <a:stretch>
                  <a:fillRect l="-11409" t="-66087" r="-13423" b="-11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A91B8B-DAFC-F831-9263-68F407DA9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068" y="148388"/>
            <a:ext cx="3768550" cy="216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04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close-up of a machine&#10;&#10;Description automatically generated">
            <a:extLst>
              <a:ext uri="{FF2B5EF4-FFF2-40B4-BE49-F238E27FC236}">
                <a16:creationId xmlns:a16="http://schemas.microsoft.com/office/drawing/2014/main" id="{8F83FAEB-05D3-6A1D-4397-05F0AEB8EB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90" r="2" b="2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10" name="Picture 9" descr="A black and white image of a machine&#10;&#10;Description automatically generated">
            <a:extLst>
              <a:ext uri="{FF2B5EF4-FFF2-40B4-BE49-F238E27FC236}">
                <a16:creationId xmlns:a16="http://schemas.microsoft.com/office/drawing/2014/main" id="{85B7EAD8-0F64-9DC2-0C7C-192E12403D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951" r="-2" b="2812"/>
          <a:stretch/>
        </p:blipFill>
        <p:spPr>
          <a:xfrm>
            <a:off x="230798" y="171716"/>
            <a:ext cx="5804105" cy="3167425"/>
          </a:xfrm>
          <a:prstGeom prst="rect">
            <a:avLst/>
          </a:prstGeom>
        </p:spPr>
      </p:pic>
      <p:pic>
        <p:nvPicPr>
          <p:cNvPr id="6" name="Content Placeholder 4" descr="A black and white image of a machine&#10;&#10;Description automatically generated">
            <a:extLst>
              <a:ext uri="{FF2B5EF4-FFF2-40B4-BE49-F238E27FC236}">
                <a16:creationId xmlns:a16="http://schemas.microsoft.com/office/drawing/2014/main" id="{8321A3CB-6164-3E75-4DEF-4D80352088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421" r="2" b="2528"/>
          <a:stretch/>
        </p:blipFill>
        <p:spPr>
          <a:xfrm>
            <a:off x="230798" y="3531174"/>
            <a:ext cx="5797883" cy="30787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2D112A-5E00-8227-CD32-64D078FE6D74}"/>
              </a:ext>
            </a:extLst>
          </p:cNvPr>
          <p:cNvSpPr txBox="1"/>
          <p:nvPr/>
        </p:nvSpPr>
        <p:spPr>
          <a:xfrm>
            <a:off x="7589520" y="171717"/>
            <a:ext cx="2773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Prewitt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718573-5CAA-9096-B4F0-942C73CFB198}"/>
              </a:ext>
            </a:extLst>
          </p:cNvPr>
          <p:cNvSpPr txBox="1"/>
          <p:nvPr/>
        </p:nvSpPr>
        <p:spPr>
          <a:xfrm>
            <a:off x="1746010" y="171717"/>
            <a:ext cx="2773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Sobel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929DF5-68AF-68D5-249F-9063D4C5431F}"/>
              </a:ext>
            </a:extLst>
          </p:cNvPr>
          <p:cNvSpPr txBox="1"/>
          <p:nvPr/>
        </p:nvSpPr>
        <p:spPr>
          <a:xfrm>
            <a:off x="1966772" y="3531175"/>
            <a:ext cx="2773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Robinson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8DBD7A-3C1F-2A77-FA9E-6551091E028F}"/>
              </a:ext>
            </a:extLst>
          </p:cNvPr>
          <p:cNvSpPr txBox="1"/>
          <p:nvPr/>
        </p:nvSpPr>
        <p:spPr>
          <a:xfrm>
            <a:off x="3598219" y="2630688"/>
            <a:ext cx="1874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Small features get enlarged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1AD33D-5B3D-B497-0ACA-2C42DAE04A56}"/>
              </a:ext>
            </a:extLst>
          </p:cNvPr>
          <p:cNvCxnSpPr/>
          <p:nvPr/>
        </p:nvCxnSpPr>
        <p:spPr>
          <a:xfrm flipH="1" flipV="1">
            <a:off x="3598219" y="1278579"/>
            <a:ext cx="426720" cy="16385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black and white image of a machine&#10;&#10;Description automatically generated">
            <a:extLst>
              <a:ext uri="{FF2B5EF4-FFF2-40B4-BE49-F238E27FC236}">
                <a16:creationId xmlns:a16="http://schemas.microsoft.com/office/drawing/2014/main" id="{12B5B634-0958-DAEC-8EE5-540DAEDE9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3433472"/>
            <a:ext cx="5996628" cy="32207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A7F88B-3637-7284-52AE-A1549942A654}"/>
              </a:ext>
            </a:extLst>
          </p:cNvPr>
          <p:cNvSpPr txBox="1"/>
          <p:nvPr/>
        </p:nvSpPr>
        <p:spPr>
          <a:xfrm>
            <a:off x="7764655" y="3658561"/>
            <a:ext cx="2773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Kirsch</a:t>
            </a:r>
          </a:p>
        </p:txBody>
      </p:sp>
    </p:spTree>
    <p:extLst>
      <p:ext uri="{BB962C8B-B14F-4D97-AF65-F5344CB8AC3E}">
        <p14:creationId xmlns:p14="http://schemas.microsoft.com/office/powerpoint/2010/main" val="372891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992C6-9DE0-031B-F830-FB70F6CE9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50"/>
            <a:ext cx="10515600" cy="1325563"/>
          </a:xfrm>
        </p:spPr>
        <p:txBody>
          <a:bodyPr/>
          <a:lstStyle/>
          <a:p>
            <a:r>
              <a:rPr lang="en-US" dirty="0"/>
              <a:t>Cany filter</a:t>
            </a:r>
          </a:p>
        </p:txBody>
      </p:sp>
      <p:pic>
        <p:nvPicPr>
          <p:cNvPr id="5" name="Picture 4" descr="Several different types of electronics&#10;&#10;Description automatically generated with medium confidence">
            <a:extLst>
              <a:ext uri="{FF2B5EF4-FFF2-40B4-BE49-F238E27FC236}">
                <a16:creationId xmlns:a16="http://schemas.microsoft.com/office/drawing/2014/main" id="{227A5C2A-BFF3-906D-DEAB-A885118FC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775" y="19288"/>
            <a:ext cx="4108450" cy="2383072"/>
          </a:xfrm>
          <a:prstGeom prst="rect">
            <a:avLst/>
          </a:prstGeom>
        </p:spPr>
      </p:pic>
      <p:pic>
        <p:nvPicPr>
          <p:cNvPr id="7" name="Picture 6" descr="A close-up of several objects&#10;&#10;Description automatically generated">
            <a:extLst>
              <a:ext uri="{FF2B5EF4-FFF2-40B4-BE49-F238E27FC236}">
                <a16:creationId xmlns:a16="http://schemas.microsoft.com/office/drawing/2014/main" id="{7BC0DDF5-B668-F3CB-663F-7322EF0E1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776" y="2489647"/>
            <a:ext cx="4108450" cy="2073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6B7171-82A6-D0CB-3161-A400F4898876}"/>
              </a:ext>
            </a:extLst>
          </p:cNvPr>
          <p:cNvSpPr txBox="1"/>
          <p:nvPr/>
        </p:nvSpPr>
        <p:spPr>
          <a:xfrm>
            <a:off x="1676399" y="1690688"/>
            <a:ext cx="2386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Greyscale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7BCD52-8B3D-838E-3EAD-7B977E9299C0}"/>
              </a:ext>
            </a:extLst>
          </p:cNvPr>
          <p:cNvSpPr txBox="1"/>
          <p:nvPr/>
        </p:nvSpPr>
        <p:spPr>
          <a:xfrm>
            <a:off x="1676399" y="4086891"/>
            <a:ext cx="204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Gaussian Blur</a:t>
            </a:r>
          </a:p>
        </p:txBody>
      </p:sp>
      <p:pic>
        <p:nvPicPr>
          <p:cNvPr id="11" name="Picture 10" descr="A close-up of several electronic devices&#10;&#10;Description automatically generated">
            <a:extLst>
              <a:ext uri="{FF2B5EF4-FFF2-40B4-BE49-F238E27FC236}">
                <a16:creationId xmlns:a16="http://schemas.microsoft.com/office/drawing/2014/main" id="{D73AE533-3B73-CBE7-B8D3-4CD614420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774" y="4678828"/>
            <a:ext cx="4108449" cy="2179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7526B6-8C1F-8D50-62A7-169640B0B459}"/>
              </a:ext>
            </a:extLst>
          </p:cNvPr>
          <p:cNvSpPr txBox="1"/>
          <p:nvPr/>
        </p:nvSpPr>
        <p:spPr>
          <a:xfrm>
            <a:off x="1676399" y="6298428"/>
            <a:ext cx="1616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Sobel filter</a:t>
            </a:r>
          </a:p>
        </p:txBody>
      </p:sp>
    </p:spTree>
    <p:extLst>
      <p:ext uri="{BB962C8B-B14F-4D97-AF65-F5344CB8AC3E}">
        <p14:creationId xmlns:p14="http://schemas.microsoft.com/office/powerpoint/2010/main" val="229750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E8F958-9F13-A32A-0A01-D89443813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8" y="92766"/>
            <a:ext cx="5893242" cy="3189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791A49-139C-E5F6-C133-5FBBC71F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208" y="-138982"/>
            <a:ext cx="4621033" cy="3465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CF7D8C-62F7-B07D-7B9F-B840ECC97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54" y="3575271"/>
            <a:ext cx="6347129" cy="3443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6195B4-AD2D-D7F3-57D6-F4B9723BF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504" y="3660582"/>
            <a:ext cx="4505737" cy="3379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9BF598-DDD8-4B05-4C72-F737CD6C07C6}"/>
                  </a:ext>
                </a:extLst>
              </p:cNvPr>
              <p:cNvSpPr txBox="1"/>
              <p:nvPr/>
            </p:nvSpPr>
            <p:spPr>
              <a:xfrm>
                <a:off x="2171547" y="3090638"/>
                <a:ext cx="1955664" cy="574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𝑒𝑑𝑔𝑒𝑋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𝑒𝑑𝑔𝑒𝑌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9BF598-DDD8-4B05-4C72-F737CD6C0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47" y="3090638"/>
                <a:ext cx="1955664" cy="574516"/>
              </a:xfrm>
              <a:prstGeom prst="rect">
                <a:avLst/>
              </a:prstGeom>
              <a:blipFill>
                <a:blip r:embed="rId6"/>
                <a:stretch>
                  <a:fillRect l="-1935" t="-4348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2C0F85-515F-7BDF-D1F5-4887874A5D02}"/>
                  </a:ext>
                </a:extLst>
              </p:cNvPr>
              <p:cNvSpPr txBox="1"/>
              <p:nvPr/>
            </p:nvSpPr>
            <p:spPr>
              <a:xfrm>
                <a:off x="5721603" y="1352335"/>
                <a:ext cx="2021002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𝑒𝑑𝑔𝑒𝑋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𝑒𝑑𝑔𝑒𝑌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2C0F85-515F-7BDF-D1F5-4887874A5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603" y="1352335"/>
                <a:ext cx="2021002" cy="335413"/>
              </a:xfrm>
              <a:prstGeom prst="rect">
                <a:avLst/>
              </a:prstGeom>
              <a:blipFill>
                <a:blip r:embed="rId7"/>
                <a:stretch>
                  <a:fillRect r="-625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CA251482-933D-FB9D-B22E-A9E0DBE6CD1C}"/>
              </a:ext>
            </a:extLst>
          </p:cNvPr>
          <p:cNvSpPr/>
          <p:nvPr/>
        </p:nvSpPr>
        <p:spPr>
          <a:xfrm>
            <a:off x="5936974" y="2040835"/>
            <a:ext cx="1736035" cy="3445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16211DB-A183-5F54-4C0D-9DCB52A370C2}"/>
              </a:ext>
            </a:extLst>
          </p:cNvPr>
          <p:cNvSpPr/>
          <p:nvPr/>
        </p:nvSpPr>
        <p:spPr>
          <a:xfrm rot="5400000">
            <a:off x="4204737" y="3205618"/>
            <a:ext cx="728867" cy="3445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2B7EF27-4D4A-A129-EB2F-E0BF59DBB1FF}"/>
              </a:ext>
            </a:extLst>
          </p:cNvPr>
          <p:cNvSpPr/>
          <p:nvPr/>
        </p:nvSpPr>
        <p:spPr>
          <a:xfrm>
            <a:off x="6056244" y="5005677"/>
            <a:ext cx="1736035" cy="3445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180B6DD-F48C-8969-6C08-7854B36A0581}"/>
              </a:ext>
            </a:extLst>
          </p:cNvPr>
          <p:cNvSpPr/>
          <p:nvPr/>
        </p:nvSpPr>
        <p:spPr>
          <a:xfrm rot="5400000">
            <a:off x="9314291" y="3265089"/>
            <a:ext cx="728867" cy="3445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90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67</Words>
  <Application>Microsoft Macintosh PowerPoint</Application>
  <PresentationFormat>Widescreen</PresentationFormat>
  <Paragraphs>28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Cambria Math</vt:lpstr>
      <vt:lpstr>Office Theme</vt:lpstr>
      <vt:lpstr>Lecture 7 Edge Detection</vt:lpstr>
      <vt:lpstr>Types of edges</vt:lpstr>
      <vt:lpstr>Sobel filter</vt:lpstr>
      <vt:lpstr>Prewitt filter</vt:lpstr>
      <vt:lpstr>Robinson filter</vt:lpstr>
      <vt:lpstr>Kirsch Edge Filter</vt:lpstr>
      <vt:lpstr>PowerPoint Presentation</vt:lpstr>
      <vt:lpstr>Cany filter</vt:lpstr>
      <vt:lpstr>PowerPoint Presentation</vt:lpstr>
      <vt:lpstr>Laplace (2nd derivative)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University of Pittsburgh University of Pittsburgh</dc:creator>
  <cp:lastModifiedBy>Ted Huppert</cp:lastModifiedBy>
  <cp:revision>13</cp:revision>
  <dcterms:created xsi:type="dcterms:W3CDTF">2024-07-14T13:25:54Z</dcterms:created>
  <dcterms:modified xsi:type="dcterms:W3CDTF">2024-09-25T13:26:33Z</dcterms:modified>
</cp:coreProperties>
</file>